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73" r:id="rId4"/>
    <p:sldId id="274" r:id="rId5"/>
    <p:sldId id="275" r:id="rId6"/>
    <p:sldId id="276" r:id="rId7"/>
    <p:sldId id="283" r:id="rId8"/>
    <p:sldId id="287" r:id="rId9"/>
    <p:sldId id="294" r:id="rId10"/>
    <p:sldId id="288" r:id="rId11"/>
    <p:sldId id="271" r:id="rId12"/>
    <p:sldId id="286" r:id="rId13"/>
    <p:sldId id="285" r:id="rId14"/>
    <p:sldId id="290" r:id="rId15"/>
    <p:sldId id="293" r:id="rId16"/>
    <p:sldId id="291" r:id="rId17"/>
    <p:sldId id="292" r:id="rId18"/>
    <p:sldId id="295" r:id="rId19"/>
    <p:sldId id="297" r:id="rId20"/>
    <p:sldId id="279" r:id="rId21"/>
    <p:sldId id="269" r:id="rId22"/>
  </p:sldIdLst>
  <p:sldSz cx="12192000" cy="6858000"/>
  <p:notesSz cx="6858000" cy="9144000"/>
  <p:embeddedFontLst>
    <p:embeddedFont>
      <p:font typeface="Roboto" charset="0"/>
      <p:regular r:id="rId25"/>
      <p:bold r:id="rId26"/>
      <p:italic r:id="rId27"/>
      <p:boldItalic r:id="rId28"/>
    </p:embeddedFont>
    <p:embeddedFont>
      <p:font typeface="Arial Black" pitchFamily="34" charset="0"/>
      <p:bold r:id="rId29"/>
    </p:embeddedFont>
    <p:embeddedFont>
      <p:font typeface="Candara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265A"/>
    <a:srgbClr val="E6917A"/>
    <a:srgbClr val="C76659"/>
    <a:srgbClr val="2E75B6"/>
    <a:srgbClr val="FFFFFF"/>
    <a:srgbClr val="94CE90"/>
    <a:srgbClr val="FFD766"/>
    <a:srgbClr val="4454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474" autoAdjust="0"/>
    <p:restoredTop sz="96207" autoAdjust="0"/>
  </p:normalViewPr>
  <p:slideViewPr>
    <p:cSldViewPr snapToGrid="0">
      <p:cViewPr varScale="1">
        <p:scale>
          <a:sx n="112" d="100"/>
          <a:sy n="112" d="100"/>
        </p:scale>
        <p:origin x="-264" y="-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146449085168747"/>
          <c:y val="2.0716627673936932E-2"/>
          <c:w val="0.48773041956711927"/>
          <c:h val="0.8782958919272471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4805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5B-4766-897C-03A46B351EE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4950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5B-4766-897C-03A46B351EE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2460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5B-4766-897C-03A46B351EE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1281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5B-4766-897C-03A46B351EE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868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5B-4766-897C-03A46B351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программа для ЭВМ/база данных  </c:v>
                </c:pt>
                <c:pt idx="1">
                  <c:v>произведения науки </c:v>
                </c:pt>
                <c:pt idx="2">
                  <c:v>произведения литературы </c:v>
                </c:pt>
                <c:pt idx="3">
                  <c:v>сценарные и аудио-визуальные произведения</c:v>
                </c:pt>
                <c:pt idx="4">
                  <c:v>произведения дизайна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4805</c:v>
                </c:pt>
                <c:pt idx="1">
                  <c:v>4805</c:v>
                </c:pt>
                <c:pt idx="2">
                  <c:v>2460</c:v>
                </c:pt>
                <c:pt idx="3">
                  <c:v>1281</c:v>
                </c:pt>
                <c:pt idx="4">
                  <c:v>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5B-4766-897C-03A46B351EEA}"/>
            </c:ext>
          </c:extLst>
        </c:ser>
        <c:dLbls>
          <c:showVal val="1"/>
        </c:dLbls>
        <c:gapWidth val="108"/>
        <c:overlap val="100"/>
        <c:axId val="121267712"/>
        <c:axId val="121269248"/>
      </c:barChart>
      <c:catAx>
        <c:axId val="121267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69248"/>
        <c:crosses val="autoZero"/>
        <c:auto val="1"/>
        <c:lblAlgn val="ctr"/>
        <c:lblOffset val="100"/>
      </c:catAx>
      <c:valAx>
        <c:axId val="1212692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215715223097123E-2"/>
          <c:y val="0.12728124999999998"/>
          <c:w val="0.8501489501312337"/>
          <c:h val="0.7159352854330717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8315018315018333E-2"/>
                  <c:y val="-3.12500000000000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6881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7-4D98-AB56-84D9605AF60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6184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7-4D98-AB56-84D9605AF60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4317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7-4D98-AB56-84D9605AF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47-4D98-AB56-84D9605AF6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47-4D98-AB56-84D9605AF6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47-4D98-AB56-84D9605AF602}"/>
            </c:ext>
          </c:extLst>
        </c:ser>
        <c:overlap val="100"/>
        <c:axId val="166916480"/>
        <c:axId val="166918016"/>
      </c:barChart>
      <c:catAx>
        <c:axId val="166916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918016"/>
        <c:crosses val="autoZero"/>
        <c:auto val="1"/>
        <c:lblAlgn val="ctr"/>
        <c:lblOffset val="100"/>
      </c:catAx>
      <c:valAx>
        <c:axId val="166918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6691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3449-918B-4C21-8130-291B6EF57F0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80EE6-0F9A-4DA9-9C3E-8F352F763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3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49A1-2441-4CC9-8A5A-4BD15E33F3E8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B49F-C0D9-48FB-87F1-91C5B7A06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42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B49F-C0D9-48FB-87F1-91C5B7A068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95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0D4D1-5EAF-4A42-B8F1-CE41E8C30E6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AC04D0D-D469-432B-9F7A-4D6BAF2D5BE8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483975" y="3561324"/>
            <a:ext cx="11145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61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F4BB75E2-9BA2-40BC-B167-922B47D1251C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535458" y="2131413"/>
            <a:ext cx="11145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606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A0BAED12-6DA6-4984-AA64-01BCC06C7189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39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0910"/>
            <a:ext cx="10515600" cy="1080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1917"/>
            <a:ext cx="10515600" cy="3975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D0042BF4-0545-45AA-89F4-AF017ADAEFA8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535458" y="2131413"/>
            <a:ext cx="11145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367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857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665199"/>
            <a:ext cx="10515600" cy="14244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DC198257-D900-4A03-BC33-D763384FDB80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483975" y="4582819"/>
            <a:ext cx="11145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402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213793"/>
            <a:ext cx="5181600" cy="39631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213793"/>
            <a:ext cx="5181600" cy="39631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535458" y="2131413"/>
            <a:ext cx="11145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273A4011-622A-4F44-93D9-18F9D69408D4}" type="datetime1">
              <a:rPr lang="ru-RU" smtClean="0"/>
              <a:pPr/>
              <a:t>23.08.2021</a:t>
            </a:fld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DFC8379-DD38-4FAB-BADF-3C3834365A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9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3925"/>
            <a:ext cx="10515600" cy="1080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2049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3097427"/>
            <a:ext cx="5157787" cy="3075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2049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3097427"/>
            <a:ext cx="5183188" cy="3075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535458" y="2131413"/>
            <a:ext cx="11145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F869-D538-4CC9-A11B-265AE9D8CBB2}" type="datetime1">
              <a:rPr lang="ru-RU" smtClean="0"/>
              <a:pPr/>
              <a:t>23.08.2021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838200" y="6351584"/>
            <a:ext cx="4114800" cy="365125"/>
          </a:xfrm>
        </p:spPr>
        <p:txBody>
          <a:bodyPr/>
          <a:lstStyle/>
          <a:p>
            <a:pPr algn="l"/>
            <a:r>
              <a:rPr lang="en-US" dirty="0" smtClean="0"/>
              <a:t>kazpatent.kz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55C1294C-236D-46A9-B956-2A69B4A3A9A1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535458" y="2131413"/>
            <a:ext cx="11145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278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598988B5-EABA-4B2D-8196-53A7E6197154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42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31CB9E59-CBD2-48BA-B15C-2C37BB3EA914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4977714" y="296562"/>
            <a:ext cx="0" cy="57417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228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5410200" y="6344765"/>
            <a:ext cx="2743200" cy="365125"/>
          </a:xfrm>
        </p:spPr>
        <p:txBody>
          <a:bodyPr/>
          <a:lstStyle/>
          <a:p>
            <a:fld id="{D9D40248-88A0-4929-A199-535EA52CA674}" type="datetime1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4476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FC8379-DD38-4FAB-BADF-3C3834365A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4977714" y="296562"/>
            <a:ext cx="0" cy="57417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978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555" y="955132"/>
            <a:ext cx="10515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225377"/>
            <a:ext cx="10515600" cy="395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3FDC8D74-637E-406C-9EEA-0D8F79B936ED}" type="datetime1">
              <a:rPr lang="ru-RU" smtClean="0"/>
              <a:pPr/>
              <a:t>23.08.2021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5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4DFC8379-DD38-4FAB-BADF-3C3834365AC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535458" y="6311813"/>
            <a:ext cx="111457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8275" y="170770"/>
            <a:ext cx="1873466" cy="2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3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487" y="637172"/>
            <a:ext cx="10989065" cy="2387600"/>
          </a:xfrm>
        </p:spPr>
        <p:txBody>
          <a:bodyPr>
            <a:normAutofit fontScale="90000"/>
          </a:bodyPr>
          <a:lstStyle/>
          <a:p>
            <a:pPr lvl="0"/>
            <a:r>
              <a:rPr lang="ru-RU" sz="4800" dirty="0" smtClean="0">
                <a:cs typeface="Roboto" panose="02000000000000000000" pitchFamily="2" charset="0"/>
              </a:rPr>
              <a:t>НАЦИОНАЛЬНЫЙ ИНСТИТУТ ИНТЕЛЛЕКТУАЛЬНОЙ СОБСТВЕННОСТИ</a:t>
            </a:r>
            <a:br>
              <a:rPr lang="ru-RU" sz="4800" dirty="0" smtClean="0">
                <a:cs typeface="Roboto" panose="02000000000000000000" pitchFamily="2" charset="0"/>
              </a:rPr>
            </a:br>
            <a:r>
              <a:rPr lang="ru-RU" sz="4800" dirty="0" smtClean="0">
                <a:cs typeface="Roboto" panose="02000000000000000000" pitchFamily="2" charset="0"/>
              </a:rPr>
              <a:t/>
            </a:r>
            <a:br>
              <a:rPr lang="ru-RU" sz="4800" dirty="0" smtClean="0">
                <a:cs typeface="Roboto" panose="02000000000000000000" pitchFamily="2" charset="0"/>
              </a:rPr>
            </a:br>
            <a:r>
              <a:rPr lang="ru-RU" sz="4800" dirty="0" smtClean="0">
                <a:cs typeface="Roboto" panose="02000000000000000000" pitchFamily="2" charset="0"/>
              </a:rPr>
              <a:t>Регистрация</a:t>
            </a:r>
            <a:r>
              <a:rPr lang="ru-RU" sz="4800" dirty="0" smtClean="0">
                <a:cs typeface="Roboto" panose="02000000000000000000" pitchFamily="2" charset="0"/>
              </a:rPr>
              <a:t> </a:t>
            </a:r>
            <a:r>
              <a:rPr lang="ru-RU" sz="4800" dirty="0" smtClean="0">
                <a:cs typeface="Roboto" panose="02000000000000000000" pitchFamily="2" charset="0"/>
              </a:rPr>
              <a:t>авторского права </a:t>
            </a:r>
            <a:r>
              <a:rPr lang="ru-RU" sz="4800" dirty="0" smtClean="0">
                <a:cs typeface="Roboto" panose="02000000000000000000" pitchFamily="2" charset="0"/>
              </a:rPr>
              <a:t>на собственное  произведение</a:t>
            </a:r>
            <a:endParaRPr lang="ru-RU" sz="3600" b="1" dirty="0">
              <a:solidFill>
                <a:srgbClr val="92265A"/>
              </a:solidFill>
              <a:cs typeface="Roboto" panose="02000000000000000000" pitchFamily="2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kazpatent.kz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1" b="18910"/>
          <a:stretch/>
        </p:blipFill>
        <p:spPr>
          <a:xfrm>
            <a:off x="485609" y="3735660"/>
            <a:ext cx="4467391" cy="24005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97408" y="5305212"/>
            <a:ext cx="526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Шидербеков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Саят </a:t>
            </a:r>
            <a:r>
              <a:rPr lang="ru-RU" sz="16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Асанович</a:t>
            </a:r>
            <a:endParaRPr lang="ru-RU" sz="16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9226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Заместитель руководителя управления                  авторского права</a:t>
            </a:r>
            <a:endParaRPr lang="ru-RU" sz="1600" dirty="0">
              <a:solidFill>
                <a:srgbClr val="92265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19883" y="3671307"/>
            <a:ext cx="2317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solidFill>
                  <a:srgbClr val="9226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НУР-СУЛТАН </a:t>
            </a:r>
            <a:endParaRPr lang="en-US" sz="1600" dirty="0" smtClean="0">
              <a:solidFill>
                <a:srgbClr val="92265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spcAft>
                <a:spcPts val="0"/>
              </a:spcAft>
            </a:pPr>
            <a:r>
              <a:rPr lang="ru-RU" sz="1600" dirty="0" smtClean="0">
                <a:solidFill>
                  <a:srgbClr val="92265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</a:t>
            </a:r>
            <a:endParaRPr lang="ru-RU" sz="1600" dirty="0">
              <a:solidFill>
                <a:srgbClr val="92265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4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2" y="569167"/>
            <a:ext cx="10801226" cy="1286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Процедура электронной подачи заявления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522" y="2052311"/>
            <a:ext cx="11233915" cy="456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1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Picture 2" descr="C:\Users\a.taysheva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192" y="1017038"/>
            <a:ext cx="11215395" cy="515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67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39" y="792388"/>
            <a:ext cx="11234057" cy="5403236"/>
          </a:xfrm>
        </p:spPr>
      </p:pic>
    </p:spTree>
    <p:extLst>
      <p:ext uri="{BB962C8B-B14F-4D97-AF65-F5344CB8AC3E}">
        <p14:creationId xmlns:p14="http://schemas.microsoft.com/office/powerpoint/2010/main" xmlns="" val="18951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2" descr="C:\Users\a.taysheva\Desktop\2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45" y="643812"/>
            <a:ext cx="11224726" cy="553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1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148" y="775637"/>
            <a:ext cx="10515600" cy="1080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31" y="662512"/>
            <a:ext cx="11224726" cy="5514451"/>
          </a:xfrm>
        </p:spPr>
      </p:pic>
    </p:spTree>
    <p:extLst>
      <p:ext uri="{BB962C8B-B14F-4D97-AF65-F5344CB8AC3E}">
        <p14:creationId xmlns:p14="http://schemas.microsoft.com/office/powerpoint/2010/main" xmlns="" val="41418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67" y="1268964"/>
            <a:ext cx="11178074" cy="5075802"/>
          </a:xfrm>
        </p:spPr>
      </p:pic>
    </p:spTree>
    <p:extLst>
      <p:ext uri="{BB962C8B-B14F-4D97-AF65-F5344CB8AC3E}">
        <p14:creationId xmlns:p14="http://schemas.microsoft.com/office/powerpoint/2010/main" xmlns="" val="17791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192" y="1073020"/>
            <a:ext cx="11436472" cy="5271745"/>
          </a:xfrm>
        </p:spPr>
      </p:pic>
    </p:spTree>
    <p:extLst>
      <p:ext uri="{BB962C8B-B14F-4D97-AF65-F5344CB8AC3E}">
        <p14:creationId xmlns:p14="http://schemas.microsoft.com/office/powerpoint/2010/main" xmlns="" val="1552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70" y="793102"/>
            <a:ext cx="11416875" cy="5430416"/>
          </a:xfrm>
        </p:spPr>
      </p:pic>
    </p:spTree>
    <p:extLst>
      <p:ext uri="{BB962C8B-B14F-4D97-AF65-F5344CB8AC3E}">
        <p14:creationId xmlns:p14="http://schemas.microsoft.com/office/powerpoint/2010/main" xmlns="" val="28570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089" y="1147665"/>
            <a:ext cx="11644000" cy="5029298"/>
          </a:xfrm>
        </p:spPr>
      </p:pic>
    </p:spTree>
    <p:extLst>
      <p:ext uri="{BB962C8B-B14F-4D97-AF65-F5344CB8AC3E}">
        <p14:creationId xmlns:p14="http://schemas.microsoft.com/office/powerpoint/2010/main" xmlns="" val="24552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Лидирующие позиции поступающих произведений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7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8131542"/>
              </p:ext>
            </p:extLst>
          </p:nvPr>
        </p:nvGraphicFramePr>
        <p:xfrm>
          <a:off x="838200" y="2201863"/>
          <a:ext cx="10515600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9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Возникновение Авторского права. Презумпция авторства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95331"/>
            <a:ext cx="10937033" cy="388163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Авторское право на произведение науки, литературы и искусства возникает в силу факта его создания. </a:t>
            </a:r>
          </a:p>
          <a:p>
            <a:pPr algn="just"/>
            <a:r>
              <a:rPr lang="ru-RU" dirty="0"/>
              <a:t>Для оповещения о своих исключительных имущественных правах автор и (или) правообладатель вправе использовать знак охраны авторского права, который помещается на каждом экземпляре произведения и обязательно состоит из трех элементов: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латинской буквы "С" в окружности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имени (наименования) обладателя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исключительных </a:t>
            </a:r>
            <a:r>
              <a:rPr lang="ru-RU" dirty="0"/>
              <a:t>авторских прав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/>
              <a:t>года первого опубликования произведения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9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82" y="550506"/>
            <a:ext cx="10719318" cy="15104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Внесение сведений и их изменений в Государственный реестр прав на объекты, охраняемые авторским правом. (Регистрация)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7399694"/>
              </p:ext>
            </p:extLst>
          </p:nvPr>
        </p:nvGraphicFramePr>
        <p:xfrm>
          <a:off x="838200" y="2201863"/>
          <a:ext cx="10515600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05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085201"/>
            <a:ext cx="6837680" cy="1103723"/>
          </a:xfrm>
          <a:prstGeom prst="rect">
            <a:avLst/>
          </a:prstGeom>
          <a:solidFill>
            <a:srgbClr val="92265A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1960" y="2252341"/>
            <a:ext cx="5644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www.kazpatent.kz</a:t>
            </a:r>
            <a:endParaRPr lang="ru-RU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1840" y="1762578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НАЦИОНАЛЬНЫЙ ИНСТИТУТ ИНТЕЛЛЕКТУАЛЬНОЙ СОБСТВЕННОСТИ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spcAft>
                <a:spcPts val="0"/>
              </a:spcAft>
              <a:tabLst>
                <a:tab pos="4029075" algn="l"/>
              </a:tabLst>
            </a:pPr>
            <a:endParaRPr lang="en-US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spcAft>
                <a:spcPts val="0"/>
              </a:spcAft>
              <a:tabLst>
                <a:tab pos="4029075" algn="l"/>
              </a:tabLst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Проспект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Мәңгілік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Ел, 57А,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spcAft>
                <a:spcPts val="0"/>
              </a:spcAft>
              <a:tabLst>
                <a:tab pos="4029075" algn="l"/>
              </a:tabLst>
            </a:pP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Нур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-Султан, Республика </a:t>
            </a:r>
            <a:r>
              <a:rPr lang="ru-RU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Каза</a:t>
            </a:r>
            <a:r>
              <a:rPr lang="kk-KZ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стан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2581" b="97419" l="67024" r="97619">
                        <a14:foregroundMark x1="71429" y1="25484" x2="71429" y2="25484"/>
                        <a14:foregroundMark x1="83452" y1="32258" x2="83452" y2="32258"/>
                        <a14:foregroundMark x1="84048" y1="54839" x2="84048" y2="5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18" t="10895" r="1353" b="2644"/>
          <a:stretch/>
        </p:blipFill>
        <p:spPr>
          <a:xfrm>
            <a:off x="9184914" y="4828022"/>
            <a:ext cx="461925" cy="453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3226" b="97097" l="1548" r="33095">
                        <a14:foregroundMark x1="29286" y1="76452" x2="29286" y2="7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87" r="66440"/>
          <a:stretch/>
        </p:blipFill>
        <p:spPr>
          <a:xfrm>
            <a:off x="9168087" y="4253354"/>
            <a:ext cx="478752" cy="484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45649" y="4319498"/>
            <a:ext cx="1631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kazpatentkz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kazpatent.kz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8201" y="4319498"/>
            <a:ext cx="45455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Contact-center </a:t>
            </a:r>
            <a:r>
              <a:rPr lang="ru-RU" dirty="0"/>
              <a:t>в городе </a:t>
            </a:r>
            <a:r>
              <a:rPr lang="ru-RU" dirty="0" err="1"/>
              <a:t>Нур</a:t>
            </a:r>
            <a:r>
              <a:rPr lang="ru-RU" dirty="0"/>
              <a:t>-Султан</a:t>
            </a:r>
            <a:r>
              <a:rPr lang="ru-RU" dirty="0" smtClean="0"/>
              <a:t>:</a:t>
            </a:r>
          </a:p>
          <a:p>
            <a:pPr>
              <a:spcAft>
                <a:spcPts val="0"/>
              </a:spcAft>
            </a:pPr>
            <a:r>
              <a:rPr lang="ru-RU" dirty="0"/>
              <a:t> </a:t>
            </a:r>
            <a:r>
              <a:rPr lang="ru-RU" b="1" dirty="0"/>
              <a:t>+7 (7172) 62-15-15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Contact-center </a:t>
            </a:r>
            <a:r>
              <a:rPr lang="ru-RU" dirty="0"/>
              <a:t>в городе Алматы</a:t>
            </a:r>
            <a:r>
              <a:rPr lang="ru-RU" dirty="0" smtClean="0"/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+</a:t>
            </a:r>
            <a:r>
              <a:rPr lang="ru-RU" dirty="0"/>
              <a:t> </a:t>
            </a:r>
            <a:r>
              <a:rPr lang="ru-RU" b="1" dirty="0" smtClean="0"/>
              <a:t>7 707 144 3348</a:t>
            </a:r>
            <a:r>
              <a:rPr lang="ru-RU" dirty="0"/>
              <a:t/>
            </a:r>
            <a:br>
              <a:rPr lang="ru-RU" dirty="0"/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Произведения, являющиеся объектами авторского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Книги, журналы, статьи, рассказы, поэзия</a:t>
            </a:r>
          </a:p>
          <a:p>
            <a:r>
              <a:rPr lang="ru-RU" dirty="0"/>
              <a:t>Программное обеспечение</a:t>
            </a:r>
          </a:p>
          <a:p>
            <a:r>
              <a:rPr lang="ru-RU" dirty="0"/>
              <a:t>Базы данных</a:t>
            </a:r>
          </a:p>
          <a:p>
            <a:r>
              <a:rPr lang="ru-RU" dirty="0"/>
              <a:t>Художественные произведения</a:t>
            </a:r>
          </a:p>
          <a:p>
            <a:r>
              <a:rPr lang="ru-RU" dirty="0"/>
              <a:t>Фотографии</a:t>
            </a:r>
          </a:p>
          <a:p>
            <a:r>
              <a:rPr lang="ru-RU" dirty="0"/>
              <a:t>Музыка</a:t>
            </a:r>
          </a:p>
          <a:p>
            <a:r>
              <a:rPr lang="ru-RU" dirty="0"/>
              <a:t>Театр, телесериалы, фильмы, и хореография</a:t>
            </a:r>
          </a:p>
          <a:p>
            <a:r>
              <a:rPr lang="ru-RU" dirty="0"/>
              <a:t>Графические изображения</a:t>
            </a:r>
          </a:p>
          <a:p>
            <a:r>
              <a:rPr lang="ru-RU" dirty="0"/>
              <a:t>Скульптуры</a:t>
            </a:r>
          </a:p>
          <a:p>
            <a:r>
              <a:rPr lang="ru-RU" dirty="0"/>
              <a:t>Архитектурные работы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945" y="2280187"/>
            <a:ext cx="1514394" cy="1196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150" y="2327802"/>
            <a:ext cx="1519650" cy="1040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846" y="3786347"/>
            <a:ext cx="1335508" cy="1283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8899" y="3673111"/>
            <a:ext cx="1207754" cy="1396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9094" y="5374242"/>
            <a:ext cx="1526212" cy="8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CC3300"/>
                </a:solidFill>
              </a:rPr>
              <a:t>Не являются объектами авторского права: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официальные документы государственных органов;</a:t>
            </a:r>
          </a:p>
          <a:p>
            <a:r>
              <a:rPr lang="ru-RU" altLang="ru-RU" dirty="0"/>
              <a:t>государственные символы и знаки;</a:t>
            </a:r>
          </a:p>
          <a:p>
            <a:r>
              <a:rPr lang="ru-RU" altLang="ru-RU" dirty="0"/>
              <a:t>фольклор;</a:t>
            </a:r>
          </a:p>
          <a:p>
            <a:r>
              <a:rPr lang="ru-RU" altLang="ru-RU" dirty="0"/>
              <a:t>информационные сообщения;</a:t>
            </a:r>
          </a:p>
          <a:p>
            <a:r>
              <a:rPr lang="ru-RU" altLang="ru-RU" dirty="0"/>
              <a:t> открытия, </a:t>
            </a:r>
            <a:r>
              <a:rPr lang="ru-RU" altLang="ru-RU" dirty="0" smtClean="0"/>
              <a:t>факты. 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962" y="4490065"/>
            <a:ext cx="2535408" cy="1543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5743" y="2675741"/>
            <a:ext cx="1901069" cy="1633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8652" y="4744609"/>
            <a:ext cx="2115323" cy="13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3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Имущественные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Автору или иному правообладателю принадлежат имущественные (исключительные) права на использование этого произведения в любой форме и любым способом</a:t>
            </a:r>
          </a:p>
          <a:p>
            <a:r>
              <a:rPr lang="ru-RU" b="1" dirty="0"/>
              <a:t>Исключительные права автора на использование произведения означают право осуществлять, разрешать или запрещать осуществление следующих действий: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0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Личные неимущественные права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85" y="2188503"/>
            <a:ext cx="11103429" cy="404025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5796" y="3032449"/>
            <a:ext cx="8535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andara" panose="020E0502030303020204" pitchFamily="34" charset="0"/>
              </a:rPr>
              <a:t>Личные неимущественные права принадлежат автору, независимо от его имущественных прав, и сохраняются за ним в случае уступки исключительных прав на использование произведения.</a:t>
            </a:r>
          </a:p>
          <a:p>
            <a:r>
              <a:rPr lang="ru-RU" sz="2400" b="1" i="1" dirty="0">
                <a:latin typeface="Candara" panose="020E0502030303020204" pitchFamily="34" charset="0"/>
              </a:rPr>
              <a:t>Личные неимущественные права автора являются неотчуждаемыми</a:t>
            </a:r>
            <a:r>
              <a:rPr lang="ru-RU" b="1" i="1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984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Уголовный Кодекс РК.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Статья 198.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Нарушение авторских и (или) смежных прав наказываются штрафом в размере до восьмидесяти месячных расчетных показателей либо исправительными работами в том же размере, либо привлечением к общественным работам на срок до восьмидесяти часов либо до 6 лет лишения свободы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264090"/>
            <a:ext cx="3383573" cy="191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017" y="4329485"/>
            <a:ext cx="3861965" cy="18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86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электронной подачи заявления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649" y="2201863"/>
            <a:ext cx="4959179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2304" y="2207740"/>
            <a:ext cx="5857102" cy="397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1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kazpatent.kz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8379-DD38-4FAB-BADF-3C3834365AC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83" y="755780"/>
            <a:ext cx="11336695" cy="5467738"/>
          </a:xfrm>
        </p:spPr>
      </p:pic>
    </p:spTree>
    <p:extLst>
      <p:ext uri="{BB962C8B-B14F-4D97-AF65-F5344CB8AC3E}">
        <p14:creationId xmlns:p14="http://schemas.microsoft.com/office/powerpoint/2010/main" xmlns="" val="17652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E0B0EA5F-59F2-4209-A9EB-F58CBFFF470B}" vid="{CFC36B2D-6F9E-47E3-A741-7CE12B724B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3093</TotalTime>
  <Words>281</Words>
  <Application>Microsoft Office PowerPoint</Application>
  <PresentationFormat>Произвольный</PresentationFormat>
  <Paragraphs>104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Roboto</vt:lpstr>
      <vt:lpstr>Wingdings</vt:lpstr>
      <vt:lpstr>Arial Black</vt:lpstr>
      <vt:lpstr>Candara</vt:lpstr>
      <vt:lpstr>Calibri</vt:lpstr>
      <vt:lpstr>Тема Office</vt:lpstr>
      <vt:lpstr>НАЦИОНАЛЬНЫЙ ИНСТИТУТ ИНТЕЛЛЕКТУАЛЬНОЙ СОБСТВЕННОСТИ  Регистрация авторского права на собственное  произведение</vt:lpstr>
      <vt:lpstr>Возникновение Авторского права. Презумпция авторства</vt:lpstr>
      <vt:lpstr>Произведения, являющиеся объектами авторского права</vt:lpstr>
      <vt:lpstr>Не являются объектами авторского права:</vt:lpstr>
      <vt:lpstr>Имущественные права</vt:lpstr>
      <vt:lpstr>Личные неимущественные права </vt:lpstr>
      <vt:lpstr>Уголовный Кодекс РК. Статья 198.  </vt:lpstr>
      <vt:lpstr>Процедура электронной подачи заявления</vt:lpstr>
      <vt:lpstr>Слайд 9</vt:lpstr>
      <vt:lpstr>Процедура электронной подачи заявления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Лидирующие позиции поступающих произведений</vt:lpstr>
      <vt:lpstr>Внесение сведений и их изменений в Государственный реестр прав на объекты, охраняемые авторским правом. (Регистрация)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Тулегенов Абылай Ахметгалиевич</dc:creator>
  <cp:lastModifiedBy>Шидербеков Саят Асанович</cp:lastModifiedBy>
  <cp:revision>269</cp:revision>
  <cp:lastPrinted>2019-01-31T09:45:55Z</cp:lastPrinted>
  <dcterms:created xsi:type="dcterms:W3CDTF">2018-11-15T05:48:16Z</dcterms:created>
  <dcterms:modified xsi:type="dcterms:W3CDTF">2021-08-23T03:13:45Z</dcterms:modified>
</cp:coreProperties>
</file>